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La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slide" Target="slides/slide1.xml"/><Relationship Id="rId19" Type="http://schemas.openxmlformats.org/officeDocument/2006/relationships/font" Target="fonts/Lato-bold.fntdata"/><Relationship Id="rId6" Type="http://schemas.openxmlformats.org/officeDocument/2006/relationships/slide" Target="slides/slide2.xml"/><Relationship Id="rId18" Type="http://schemas.openxmlformats.org/officeDocument/2006/relationships/font" Target="fonts/La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5ba76308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5ba7630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fdee52d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fdee52d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044648a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044648a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density of vibrational states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𝝆r</a:t>
            </a:r>
            <a:r>
              <a:rPr lang="en-GB"/>
              <a:t>(Er) and then left over vibration energy is E-Er and the density of vibrational states is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𝝆v</a:t>
            </a:r>
            <a:r>
              <a:rPr lang="en-GB"/>
              <a:t>(E-Er). Treating the rotations and vibrations as seperate the total rovibronic density of states = integral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𝝆r</a:t>
            </a:r>
            <a:r>
              <a:rPr lang="en-GB"/>
              <a:t>(Er)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𝝆v</a:t>
            </a:r>
            <a:r>
              <a:rPr lang="en-GB"/>
              <a:t>(E-Er).dEr (any possible rotational state can be combine with any possiblevibrational state). Partition functions come from their classical expressions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Equivalently, the density of states is the derivative of the sum of states with respect to energy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044648a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b044648a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162e245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162e245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044648a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044648a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0c4b8e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b0c4b8e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0c4b8e3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0c4b8e3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gif"/><Relationship Id="rId10" Type="http://schemas.openxmlformats.org/officeDocument/2006/relationships/image" Target="../media/image7.gif"/><Relationship Id="rId13" Type="http://schemas.openxmlformats.org/officeDocument/2006/relationships/image" Target="../media/image13.gif"/><Relationship Id="rId12" Type="http://schemas.openxmlformats.org/officeDocument/2006/relationships/image" Target="../media/image12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gif"/><Relationship Id="rId9" Type="http://schemas.openxmlformats.org/officeDocument/2006/relationships/image" Target="../media/image15.gif"/><Relationship Id="rId5" Type="http://schemas.openxmlformats.org/officeDocument/2006/relationships/image" Target="../media/image3.gif"/><Relationship Id="rId6" Type="http://schemas.openxmlformats.org/officeDocument/2006/relationships/image" Target="../media/image2.gif"/><Relationship Id="rId7" Type="http://schemas.openxmlformats.org/officeDocument/2006/relationships/image" Target="../media/image10.gif"/><Relationship Id="rId8" Type="http://schemas.openxmlformats.org/officeDocument/2006/relationships/image" Target="../media/image1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816500" cy="27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Carbonyl Photochemical Channels</a:t>
            </a:r>
            <a:r>
              <a:rPr lang="en-GB" sz="3600"/>
              <a:t>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➢"/>
            </a:pPr>
            <a:r>
              <a:rPr b="0" lang="en-GB" sz="3000"/>
              <a:t>Double-</a:t>
            </a:r>
            <a:r>
              <a:rPr b="0" lang="en-GB" sz="3000"/>
              <a:t>Hybrid</a:t>
            </a:r>
            <a:r>
              <a:rPr b="0" lang="en-GB" sz="3000"/>
              <a:t>/Triple-</a:t>
            </a:r>
            <a:r>
              <a:rPr b="0" lang="en-GB" sz="3000">
                <a:solidFill>
                  <a:srgbClr val="000000"/>
                </a:solidFill>
              </a:rPr>
              <a:t>ζ</a:t>
            </a:r>
            <a:r>
              <a:rPr b="0" lang="en-GB" sz="30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GB" sz="3000">
                <a:solidFill>
                  <a:schemeClr val="accent3"/>
                </a:solidFill>
              </a:rPr>
              <a:t>Accuracy</a:t>
            </a:r>
            <a:endParaRPr b="0" sz="3000">
              <a:solidFill>
                <a:schemeClr val="accent3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➢"/>
            </a:pPr>
            <a:r>
              <a:rPr b="0" lang="en-GB" sz="3000"/>
              <a:t>Transition States </a:t>
            </a:r>
            <a:endParaRPr b="0"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➢"/>
            </a:pPr>
            <a:r>
              <a:rPr b="0" lang="en-GB" sz="3000">
                <a:solidFill>
                  <a:schemeClr val="accent5"/>
                </a:solidFill>
              </a:rPr>
              <a:t>RRKM</a:t>
            </a:r>
            <a:r>
              <a:rPr b="0" lang="en-GB" sz="3000">
                <a:solidFill>
                  <a:schemeClr val="accent5"/>
                </a:solidFill>
              </a:rPr>
              <a:t> </a:t>
            </a:r>
            <a:r>
              <a:rPr b="0" lang="en-GB" sz="3000">
                <a:solidFill>
                  <a:srgbClr val="000000"/>
                </a:solidFill>
              </a:rPr>
              <a:t>Rates</a:t>
            </a:r>
            <a:endParaRPr b="0"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42480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Keiran Rowell - Group meeting update - 24th November 2017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182150" y="425100"/>
            <a:ext cx="42828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2"/>
                </a:solidFill>
              </a:rPr>
              <a:t>Double</a:t>
            </a:r>
            <a:r>
              <a:rPr lang="en-GB" sz="1800">
                <a:solidFill>
                  <a:schemeClr val="dk1"/>
                </a:solidFill>
              </a:rPr>
              <a:t>-Hybrid </a:t>
            </a:r>
            <a:r>
              <a:rPr lang="en-GB" sz="1800">
                <a:solidFill>
                  <a:schemeClr val="accent3"/>
                </a:solidFill>
              </a:rPr>
              <a:t>DFT</a:t>
            </a:r>
            <a:r>
              <a:rPr lang="en-GB" sz="1800">
                <a:solidFill>
                  <a:schemeClr val="dk1"/>
                </a:solidFill>
              </a:rPr>
              <a:t>  </a:t>
            </a:r>
            <a:r>
              <a:rPr lang="en-GB" sz="1600">
                <a:solidFill>
                  <a:schemeClr val="accent1"/>
                </a:solidFill>
              </a:rPr>
              <a:t>(</a:t>
            </a:r>
            <a:r>
              <a:rPr lang="en-GB" sz="1600">
                <a:solidFill>
                  <a:schemeClr val="accent3"/>
                </a:solidFill>
              </a:rPr>
              <a:t>DFT</a:t>
            </a:r>
            <a:r>
              <a:rPr lang="en-GB" sz="1600">
                <a:solidFill>
                  <a:schemeClr val="accent5"/>
                </a:solidFill>
              </a:rPr>
              <a:t> + </a:t>
            </a:r>
            <a:r>
              <a:rPr lang="en-GB" sz="1600">
                <a:solidFill>
                  <a:schemeClr val="dk1"/>
                </a:solidFill>
              </a:rPr>
              <a:t>HF</a:t>
            </a:r>
            <a:r>
              <a:rPr lang="en-GB" sz="1600">
                <a:solidFill>
                  <a:schemeClr val="accent5"/>
                </a:solidFill>
              </a:rPr>
              <a:t> + </a:t>
            </a:r>
            <a:r>
              <a:rPr lang="en-GB" sz="1600">
                <a:solidFill>
                  <a:schemeClr val="accent2"/>
                </a:solidFill>
              </a:rPr>
              <a:t>MP2</a:t>
            </a:r>
            <a:r>
              <a:rPr lang="en-GB" sz="1600">
                <a:solidFill>
                  <a:schemeClr val="accent1"/>
                </a:solidFill>
              </a:rPr>
              <a:t>)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93" name="Google Shape;93;p14"/>
          <p:cNvSpPr txBox="1"/>
          <p:nvPr>
            <p:ph type="title"/>
          </p:nvPr>
        </p:nvSpPr>
        <p:spPr>
          <a:xfrm>
            <a:off x="4945850" y="0"/>
            <a:ext cx="41397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DH-DFT </a:t>
            </a:r>
            <a:r>
              <a:rPr lang="en-GB" sz="1800" u="sng">
                <a:solidFill>
                  <a:schemeClr val="accent3"/>
                </a:solidFill>
              </a:rPr>
              <a:t>Performance</a:t>
            </a:r>
            <a:r>
              <a:rPr lang="en-GB" sz="1800" u="sng">
                <a:solidFill>
                  <a:schemeClr val="accent6"/>
                </a:solidFill>
              </a:rPr>
              <a:t> </a:t>
            </a:r>
            <a:r>
              <a:rPr lang="en-GB" sz="1800" u="sng">
                <a:solidFill>
                  <a:schemeClr val="accent1"/>
                </a:solidFill>
              </a:rPr>
              <a:t>(</a:t>
            </a:r>
            <a:r>
              <a:rPr lang="en-GB" sz="1800" u="sng">
                <a:solidFill>
                  <a:schemeClr val="accent6"/>
                </a:solidFill>
              </a:rPr>
              <a:t>~</a:t>
            </a:r>
            <a:r>
              <a:rPr lang="en-GB" sz="1600" u="sng"/>
              <a:t>4kJ/mol</a:t>
            </a:r>
            <a:r>
              <a:rPr lang="en-GB" sz="1800" u="sng">
                <a:solidFill>
                  <a:schemeClr val="accent1"/>
                </a:solidFill>
              </a:rPr>
              <a:t>)</a:t>
            </a:r>
            <a:endParaRPr sz="1800" u="sng">
              <a:solidFill>
                <a:schemeClr val="accent1"/>
              </a:solidFill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-74050" y="4933425"/>
            <a:ext cx="45390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u="sng">
                <a:solidFill>
                  <a:srgbClr val="555555"/>
                </a:solidFill>
                <a:latin typeface="Calibri"/>
                <a:ea typeface="Calibri"/>
                <a:cs typeface="Calibri"/>
                <a:sym typeface="Calibri"/>
              </a:rPr>
              <a:t>Jacob’s Ladder Figure</a:t>
            </a:r>
            <a:r>
              <a:rPr lang="en-GB" sz="800">
                <a:solidFill>
                  <a:srgbClr val="555555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1" lang="en-GB" sz="800">
                <a:solidFill>
                  <a:srgbClr val="555555"/>
                </a:solidFill>
                <a:latin typeface="Calibri"/>
                <a:ea typeface="Calibri"/>
                <a:cs typeface="Calibri"/>
                <a:sym typeface="Calibri"/>
              </a:rPr>
              <a:t>Jinmin Tao’s homepage</a:t>
            </a:r>
            <a:r>
              <a:rPr lang="en-GB" sz="800">
                <a:solidFill>
                  <a:srgbClr val="555555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800">
                <a:solidFill>
                  <a:srgbClr val="555555"/>
                </a:solidFill>
                <a:latin typeface="Calibri"/>
                <a:ea typeface="Calibri"/>
                <a:cs typeface="Calibri"/>
                <a:sym typeface="Calibri"/>
              </a:rPr>
              <a:t>http://www.sas.upenn.edu/~jianmint/Research/</a:t>
            </a:r>
            <a:endParaRPr sz="800">
              <a:solidFill>
                <a:srgbClr val="5555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jacobs_ladder_DFT.jpg"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025" y="1233963"/>
            <a:ext cx="2603425" cy="25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-24850" y="-31575"/>
            <a:ext cx="4696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RI-B2GP-PLYP/def2-TZVP</a:t>
            </a:r>
            <a:endParaRPr b="1" sz="2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560975" y="1712088"/>
            <a:ext cx="11373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Double-Hybrid</a:t>
            </a:r>
            <a:endParaRPr b="1" sz="12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Google Shape;98;p14"/>
          <p:cNvCxnSpPr/>
          <p:nvPr/>
        </p:nvCxnSpPr>
        <p:spPr>
          <a:xfrm rot="10800000">
            <a:off x="470825" y="2074075"/>
            <a:ext cx="1165200" cy="3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9" name="Google Shape;99;p14"/>
          <p:cNvCxnSpPr/>
          <p:nvPr/>
        </p:nvCxnSpPr>
        <p:spPr>
          <a:xfrm rot="10800000">
            <a:off x="470825" y="1743675"/>
            <a:ext cx="1165200" cy="3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0" name="Google Shape;100;p14"/>
          <p:cNvSpPr txBox="1"/>
          <p:nvPr/>
        </p:nvSpPr>
        <p:spPr>
          <a:xfrm>
            <a:off x="-24850" y="2121513"/>
            <a:ext cx="16263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Hybrid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Mixing </a:t>
            </a:r>
            <a:r>
              <a:rPr lang="en-GB" sz="1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DFT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&amp;</a:t>
            </a: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HF</a:t>
            </a:r>
            <a:endParaRPr sz="1000"/>
          </a:p>
        </p:txBody>
      </p:sp>
      <p:sp>
        <p:nvSpPr>
          <p:cNvPr id="101" name="Google Shape;101;p14"/>
          <p:cNvSpPr txBox="1"/>
          <p:nvPr/>
        </p:nvSpPr>
        <p:spPr>
          <a:xfrm>
            <a:off x="-24850" y="2401113"/>
            <a:ext cx="16263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Meta-GGA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2</a:t>
            </a:r>
            <a:r>
              <a:rPr baseline="30000"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nd 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derivative</a:t>
            </a:r>
            <a:endParaRPr sz="1000"/>
          </a:p>
        </p:txBody>
      </p:sp>
      <p:sp>
        <p:nvSpPr>
          <p:cNvPr id="102" name="Google Shape;102;p14"/>
          <p:cNvSpPr txBox="1"/>
          <p:nvPr/>
        </p:nvSpPr>
        <p:spPr>
          <a:xfrm>
            <a:off x="-24850" y="2779063"/>
            <a:ext cx="15945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GGA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Gradient of density</a:t>
            </a:r>
            <a:endParaRPr sz="1000"/>
          </a:p>
        </p:txBody>
      </p:sp>
      <p:sp>
        <p:nvSpPr>
          <p:cNvPr id="103" name="Google Shape;103;p14"/>
          <p:cNvSpPr txBox="1"/>
          <p:nvPr/>
        </p:nvSpPr>
        <p:spPr>
          <a:xfrm>
            <a:off x="-8950" y="3164206"/>
            <a:ext cx="16926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LDA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Local e</a:t>
            </a:r>
            <a:r>
              <a:rPr baseline="30000"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density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-57850" y="3798875"/>
            <a:ext cx="47628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HF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MP2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account for non-local effects not in </a:t>
            </a:r>
            <a:r>
              <a:rPr lang="en-GB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DFT</a:t>
            </a:r>
            <a:endParaRPr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-GB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DFT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should bring accuracy close to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 composite methods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(G3)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327200" y="912363"/>
            <a:ext cx="39927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rgbClr val="555555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B2</a:t>
            </a:r>
            <a:r>
              <a:rPr lang="en-GB" sz="13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GP</a:t>
            </a:r>
            <a:r>
              <a:rPr lang="en-GB" sz="1300">
                <a:solidFill>
                  <a:srgbClr val="555555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-PLYP</a:t>
            </a:r>
            <a:r>
              <a:rPr baseline="30000" lang="en-GB" sz="1300">
                <a:solidFill>
                  <a:srgbClr val="555555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-GB" sz="1300">
                <a:solidFill>
                  <a:srgbClr val="555555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    </a:t>
            </a:r>
            <a:r>
              <a:rPr lang="en-GB" sz="1000">
                <a:solidFill>
                  <a:srgbClr val="555555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-GB" sz="10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-GB" sz="1000">
                <a:solidFill>
                  <a:srgbClr val="555555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eneral </a:t>
            </a:r>
            <a:r>
              <a:rPr lang="en-GB" sz="10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-GB" sz="1000">
                <a:solidFill>
                  <a:srgbClr val="555555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urpose’</a:t>
            </a:r>
            <a:r>
              <a:rPr lang="en-GB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0.65</a:t>
            </a:r>
            <a:r>
              <a:rPr lang="en-GB" sz="1300">
                <a:solidFill>
                  <a:schemeClr val="accent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HF</a:t>
            </a:r>
            <a:r>
              <a:rPr lang="en-GB" sz="1300">
                <a:solidFill>
                  <a:schemeClr val="accent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rgbClr val="555555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: 0.36</a:t>
            </a:r>
            <a:r>
              <a:rPr lang="en-GB" sz="1300">
                <a:solidFill>
                  <a:schemeClr val="accent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MP2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4587950" y="4447625"/>
            <a:ext cx="4539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200"/>
              </a:spcAft>
              <a:buNone/>
            </a:pPr>
            <a:r>
              <a:rPr lang="en-GB" sz="800" u="sng">
                <a:solidFill>
                  <a:schemeClr val="accen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lang="en-GB" sz="800">
                <a:solidFill>
                  <a:schemeClr val="accen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800">
                <a:solidFill>
                  <a:schemeClr val="accen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A. Karton, A. Tarnopolsky, J.-F. Lamere, G.C. Schatz, J.M.L. Martin,  </a:t>
            </a:r>
            <a:r>
              <a:rPr i="1" lang="en-GB" sz="800">
                <a:solidFill>
                  <a:schemeClr val="accen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J. Phys. Chem. A</a:t>
            </a:r>
            <a:r>
              <a:rPr lang="en-GB" sz="800">
                <a:solidFill>
                  <a:schemeClr val="accen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GB" sz="800">
                <a:solidFill>
                  <a:schemeClr val="accen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2008</a:t>
            </a:r>
            <a:r>
              <a:rPr lang="en-GB" sz="800">
                <a:solidFill>
                  <a:schemeClr val="accen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GB" sz="800">
                <a:solidFill>
                  <a:schemeClr val="accen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-GB" sz="800">
                <a:solidFill>
                  <a:schemeClr val="accen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 12868             2. Ed. R. Johnson III, </a:t>
            </a:r>
            <a:r>
              <a:rPr i="1" lang="en-GB" sz="800">
                <a:solidFill>
                  <a:schemeClr val="accent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NIST Computational Chemistry Comparison and Benchmark Database</a:t>
            </a:r>
            <a:r>
              <a:rPr lang="en-GB" sz="800">
                <a:solidFill>
                  <a:schemeClr val="accent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Rel. 18, </a:t>
            </a:r>
            <a:r>
              <a:rPr b="1" lang="en-GB" sz="800">
                <a:solidFill>
                  <a:schemeClr val="accent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2016</a:t>
            </a:r>
            <a:r>
              <a:rPr lang="en-GB" sz="800">
                <a:solidFill>
                  <a:schemeClr val="accen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800" u="sng">
                <a:solidFill>
                  <a:schemeClr val="accen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GB" sz="800" u="sng">
                <a:solidFill>
                  <a:schemeClr val="accen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GB" sz="800">
                <a:solidFill>
                  <a:schemeClr val="accen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M. Kletskii, A. Lisovin, O. Burov, S. Kurbatov, </a:t>
            </a:r>
            <a:r>
              <a:rPr i="1"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Computational and Theoretical Chemistry, </a:t>
            </a:r>
            <a:r>
              <a:rPr b="1"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2014</a:t>
            </a:r>
            <a:r>
              <a:rPr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i="1"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1047</a:t>
            </a:r>
            <a:r>
              <a:rPr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i="1"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55       </a:t>
            </a:r>
            <a:r>
              <a:rPr lang="en-GB" sz="800" u="sng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4.</a:t>
            </a:r>
            <a:r>
              <a:rPr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M. Shaw {PhD thesis] (in preparation), </a:t>
            </a:r>
            <a:r>
              <a:rPr b="1"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2017</a:t>
            </a:r>
            <a:r>
              <a:rPr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GB" sz="800" u="sng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5.</a:t>
            </a:r>
            <a:r>
              <a:rPr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Various literature sources, see ref. 4   </a:t>
            </a:r>
            <a:r>
              <a:rPr i="1"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</a:t>
            </a:r>
            <a:r>
              <a:rPr lang="en-GB" sz="800" u="sng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6.</a:t>
            </a:r>
            <a:r>
              <a:rPr i="1"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M.  Kesharwani, B. Brauer, J.M.L Martin, </a:t>
            </a:r>
            <a:r>
              <a:rPr i="1"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J. Phys. Chem. A</a:t>
            </a:r>
            <a:r>
              <a:rPr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2015</a:t>
            </a:r>
            <a:r>
              <a:rPr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119</a:t>
            </a:r>
            <a:r>
              <a:rPr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, 1701</a:t>
            </a:r>
            <a:r>
              <a:rPr i="1"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800">
              <a:solidFill>
                <a:schemeClr val="accent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4530950" y="521413"/>
            <a:ext cx="46530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Main sources of comparisons: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Experimental G.S. minima</a:t>
            </a:r>
            <a:r>
              <a:rPr baseline="30000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—</a:t>
            </a:r>
            <a:r>
              <a:rPr lang="en-GB" sz="1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MAD 0.006 Å 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(bonds)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Lit. Comp. T.S. structure (CASSCF/6-31G*)</a:t>
            </a:r>
            <a:r>
              <a:rPr baseline="30000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—</a:t>
            </a:r>
            <a:r>
              <a:rPr lang="en-GB" sz="1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MAD 0.003 Å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Miranda’s</a:t>
            </a:r>
            <a:r>
              <a:rPr baseline="30000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M06-2X/6-311++G(3df,2p)//B3LYP/6-31G+(d,p)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Experimental excitation energies</a:t>
            </a:r>
            <a:r>
              <a:rPr baseline="30000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baseline="30000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4563500" y="2872813"/>
            <a:ext cx="4653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latin typeface="Lato"/>
                <a:ea typeface="Lato"/>
                <a:cs typeface="Lato"/>
                <a:sym typeface="Lato"/>
              </a:rPr>
              <a:t>S</a:t>
            </a:r>
            <a:r>
              <a:rPr baseline="-25000" lang="en-GB" sz="1000">
                <a:latin typeface="Lato"/>
                <a:ea typeface="Lato"/>
                <a:cs typeface="Lato"/>
                <a:sym typeface="Lato"/>
              </a:rPr>
              <a:t>0(min)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 -&gt; </a:t>
            </a:r>
            <a:r>
              <a:rPr i="1" lang="en-GB" sz="1000">
                <a:latin typeface="Lato"/>
                <a:ea typeface="Lato"/>
                <a:cs typeface="Lato"/>
                <a:sym typeface="Lato"/>
              </a:rPr>
              <a:t>T</a:t>
            </a:r>
            <a:r>
              <a:rPr baseline="-25000" lang="en-GB" sz="1000">
                <a:latin typeface="Lato"/>
                <a:ea typeface="Lato"/>
                <a:cs typeface="Lato"/>
                <a:sym typeface="Lato"/>
              </a:rPr>
              <a:t>1(min)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-GB" sz="1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exp</a:t>
            </a:r>
            <a:r>
              <a:rPr baseline="30000"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.:</a:t>
            </a:r>
            <a:r>
              <a:rPr lang="en-GB" sz="1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calc.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nm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acetaldehyde </a:t>
            </a:r>
            <a:r>
              <a:rPr lang="en-GB" sz="1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326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GB" sz="1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316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, acetone </a:t>
            </a:r>
            <a:r>
              <a:rPr lang="en-GB" sz="1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335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GB" sz="1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336,  </a:t>
            </a:r>
            <a:endParaRPr sz="10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propanal </a:t>
            </a:r>
            <a:r>
              <a:rPr lang="en-GB" sz="1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311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GB" sz="1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311,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butanal </a:t>
            </a:r>
            <a:r>
              <a:rPr lang="en-GB" sz="1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304:</a:t>
            </a:r>
            <a:r>
              <a:rPr lang="en-GB" sz="1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319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      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(closer than CCSD(T) or B2K-PLYP)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4587950" y="1943263"/>
            <a:ext cx="4539000" cy="10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NTI </a:t>
            </a:r>
            <a:r>
              <a:rPr i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baseline="-25000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dissociation barrier heights: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MAD with experimental values: 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4.0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kJ/mol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MAD with Miranda’s values: 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4.5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kJ/mol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MAD with various literature values: 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14.4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kJ/mol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4563500" y="3445388"/>
            <a:ext cx="45879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B2GP-PLYP/def2-TZVP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optimisations in </a:t>
            </a:r>
            <a:r>
              <a:rPr lang="en-GB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broad agreement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w/ experiment and Miranda’s values, </a:t>
            </a:r>
            <a:r>
              <a:rPr b="1" lang="en-GB" sz="1300" u="sng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without</a:t>
            </a:r>
            <a:r>
              <a:rPr lang="en-GB" sz="130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 doing single-point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4563500" y="4037600"/>
            <a:ext cx="4587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-GB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DFT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/triple-ζ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gives best frequencies 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-GB" sz="1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~10cm</a:t>
            </a:r>
            <a:r>
              <a:rPr baseline="30000" lang="en-GB" sz="1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-1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bar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 CCSD(T)</a:t>
            </a:r>
            <a:r>
              <a:rPr baseline="30000"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-57850" y="4347825"/>
            <a:ext cx="4539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MP2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’s downsides included: need large (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triple-ζ)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basis-set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MP2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greatly benefits from 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RI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speed-up  (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x2.5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655413" y="588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Transition states were located</a:t>
            </a:r>
            <a:endParaRPr/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8725" y="2158650"/>
            <a:ext cx="2967030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1487875" y="1305175"/>
            <a:ext cx="6988500" cy="17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NTI</a:t>
            </a: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</a:t>
            </a:r>
            <a:r>
              <a:rPr lang="en-GB" sz="13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11 molecules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2 different bond dissociation possibilities 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lang="en-GB" sz="1000">
                <a:latin typeface="Lato"/>
                <a:ea typeface="Lato"/>
                <a:cs typeface="Lato"/>
                <a:sym typeface="Lato"/>
              </a:rPr>
              <a:t>·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H/</a:t>
            </a:r>
            <a:r>
              <a:rPr b="1" lang="en-GB" sz="1000">
                <a:latin typeface="Lato"/>
                <a:ea typeface="Lato"/>
                <a:cs typeface="Lato"/>
                <a:sym typeface="Lato"/>
              </a:rPr>
              <a:t>·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CH3 or 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000">
                <a:latin typeface="Lato"/>
                <a:ea typeface="Lato"/>
                <a:cs typeface="Lato"/>
                <a:sym typeface="Lato"/>
              </a:rPr>
              <a:t>·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HCO/</a:t>
            </a:r>
            <a:r>
              <a:rPr b="1" lang="en-GB" sz="1000">
                <a:latin typeface="Lato"/>
                <a:ea typeface="Lato"/>
                <a:cs typeface="Lato"/>
                <a:sym typeface="Lato"/>
              </a:rPr>
              <a:t>·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CH3CO)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different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electronic surfaces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i="1" lang="en-GB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baseline="-25000" lang="en-GB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or </a:t>
            </a:r>
            <a:r>
              <a:rPr i="1" lang="en-GB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aseline="-25000" lang="en-GB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; </a:t>
            </a:r>
            <a:r>
              <a:rPr i="1" lang="en-GB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aseline="-25000" lang="en-GB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is barrierless)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NTII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</a:t>
            </a:r>
            <a:r>
              <a:rPr lang="en-GB" sz="13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butanal</a:t>
            </a:r>
            <a:endParaRPr sz="13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aseline="-25000" i="1" lang="en-GB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i="1" lang="en-GB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decarbonylation</a:t>
            </a:r>
            <a:r>
              <a:rPr lang="en-GB" sz="13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the </a:t>
            </a:r>
            <a:r>
              <a:rPr lang="en-GB" sz="13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aldehydes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;  </a:t>
            </a:r>
            <a:r>
              <a:rPr lang="en-GB" sz="13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7 molecules</a:t>
            </a:r>
            <a:endParaRPr sz="13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Concerted </a:t>
            </a:r>
            <a:r>
              <a:rPr lang="en-GB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Triple Fragmentation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-&gt; 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baseline="-25000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+ alkene + CO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;  </a:t>
            </a:r>
            <a:r>
              <a:rPr lang="en-GB" sz="13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5 molecules</a:t>
            </a:r>
            <a:endParaRPr sz="13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90768"/>
            <a:ext cx="1565100" cy="90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7750" y="3161863"/>
            <a:ext cx="1613325" cy="934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9237" y="3121238"/>
            <a:ext cx="1753575" cy="101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226313"/>
            <a:ext cx="1565100" cy="90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50" y="3161850"/>
            <a:ext cx="1613375" cy="93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2" y="4207700"/>
            <a:ext cx="1613375" cy="93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65100" y="4157340"/>
            <a:ext cx="1702425" cy="98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99263" y="4096413"/>
            <a:ext cx="1753550" cy="101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61800" y="4142525"/>
            <a:ext cx="1702425" cy="98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39538" y="3096075"/>
            <a:ext cx="1753550" cy="101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>
            <p:ph type="title"/>
          </p:nvPr>
        </p:nvSpPr>
        <p:spPr>
          <a:xfrm>
            <a:off x="652200" y="5849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RRKM</a:t>
            </a:r>
            <a:r>
              <a:rPr lang="en-GB"/>
              <a:t> (theory) </a:t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</a:rPr>
              <a:t>—</a:t>
            </a:r>
            <a:r>
              <a:rPr lang="en-GB"/>
              <a:t> </a:t>
            </a:r>
            <a:r>
              <a:rPr lang="en-GB">
                <a:solidFill>
                  <a:schemeClr val="accent1"/>
                </a:solidFill>
              </a:rPr>
              <a:t>MultiWell</a:t>
            </a:r>
            <a:r>
              <a:rPr lang="en-GB"/>
              <a:t> implementation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37875" y="1498250"/>
            <a:ext cx="7534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Calculate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baseline="30000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‡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(E-E</a:t>
            </a:r>
            <a:r>
              <a:rPr baseline="-25000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from </a:t>
            </a: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Beyer-Swinehart</a:t>
            </a:r>
            <a:r>
              <a:rPr lang="en-GB" sz="13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direct count (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Aaron’s talk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2826500" y="1120175"/>
            <a:ext cx="3000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k(E) ∝ 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‡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(E-E</a:t>
            </a:r>
            <a:r>
              <a:rPr baseline="-25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 / </a:t>
            </a:r>
            <a:r>
              <a:rPr lang="en-GB" sz="1600">
                <a:latin typeface="Lato"/>
                <a:ea typeface="Lato"/>
                <a:cs typeface="Lato"/>
                <a:sym typeface="Lato"/>
              </a:rPr>
              <a:t>𝞺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(E)</a:t>
            </a:r>
            <a:r>
              <a:rPr lang="en-GB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0" y="3753300"/>
            <a:ext cx="70947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Sum of states at TS </a:t>
            </a: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—</a:t>
            </a: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300">
                <a:latin typeface="Lato"/>
                <a:ea typeface="Lato"/>
                <a:cs typeface="Lato"/>
                <a:sym typeface="Lato"/>
              </a:rPr>
              <a:t>N</a:t>
            </a:r>
            <a:r>
              <a:rPr b="1" baseline="30000" lang="en-GB" sz="1300">
                <a:latin typeface="Lato"/>
                <a:ea typeface="Lato"/>
                <a:cs typeface="Lato"/>
                <a:sym typeface="Lato"/>
              </a:rPr>
              <a:t>‡</a:t>
            </a:r>
            <a:r>
              <a:rPr b="1" lang="en-GB" sz="1300">
                <a:latin typeface="Lato"/>
                <a:ea typeface="Lato"/>
                <a:cs typeface="Lato"/>
                <a:sym typeface="Lato"/>
              </a:rPr>
              <a:t>(E-E</a:t>
            </a:r>
            <a:r>
              <a:rPr b="1" baseline="-25000" lang="en-GB" sz="1300"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en-GB" sz="1300">
                <a:latin typeface="Lato"/>
                <a:ea typeface="Lato"/>
                <a:cs typeface="Lato"/>
                <a:sym typeface="Lato"/>
              </a:rPr>
              <a:t>)</a:t>
            </a: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B-S count</a:t>
            </a:r>
            <a:r>
              <a:rPr lang="en-GB" sz="13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Divide energy range into cells (e.g. 10cm</a:t>
            </a:r>
            <a:r>
              <a:rPr baseline="30000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-1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). Loop through each frequency to see if: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itself, some overtone, or a combination of frequencies are the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 in the cell. If yes, add to count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Density of states of reactant </a:t>
            </a: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—</a:t>
            </a: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300">
                <a:latin typeface="Lato"/>
                <a:ea typeface="Lato"/>
                <a:cs typeface="Lato"/>
                <a:sym typeface="Lato"/>
              </a:rPr>
              <a:t>𝞺</a:t>
            </a:r>
            <a:r>
              <a:rPr b="1" lang="en-GB" sz="1300">
                <a:latin typeface="Lato"/>
                <a:ea typeface="Lato"/>
                <a:cs typeface="Lato"/>
                <a:sym typeface="Lato"/>
              </a:rPr>
              <a:t>(E):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Directly from the vibrational frequencies of the minimum. Derivative of </a:t>
            </a: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B-S count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on minima.</a:t>
            </a:r>
            <a:endParaRPr/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312" y="1900075"/>
            <a:ext cx="3421374" cy="20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/>
          <p:nvPr>
            <p:ph type="title"/>
          </p:nvPr>
        </p:nvSpPr>
        <p:spPr>
          <a:xfrm>
            <a:off x="449775" y="569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Rate values from </a:t>
            </a:r>
            <a:r>
              <a:rPr lang="en-GB">
                <a:solidFill>
                  <a:schemeClr val="accent5"/>
                </a:solidFill>
              </a:rPr>
              <a:t>RRKM</a:t>
            </a:r>
            <a:r>
              <a:rPr lang="en-GB"/>
              <a:t> calculations</a:t>
            </a: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0" y="1266500"/>
            <a:ext cx="70947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Wrote a Python Script to do this </a:t>
            </a:r>
            <a:r>
              <a:rPr lang="en-GB" sz="13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— </a:t>
            </a:r>
            <a:r>
              <a:rPr b="1" lang="en-GB" sz="1300">
                <a:solidFill>
                  <a:schemeClr val="accent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harmonic scaling factor</a:t>
            </a:r>
            <a:r>
              <a:rPr baseline="30000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300">
                <a:latin typeface="Lato"/>
                <a:ea typeface="Lato"/>
                <a:cs typeface="Lato"/>
                <a:sym typeface="Lato"/>
              </a:rPr>
              <a:t>0.9911</a:t>
            </a: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5750175" y="4873200"/>
            <a:ext cx="33432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800" u="sng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GB" sz="800" u="sng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i="1"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M.  Kesharwani, B. Brauer, J.M.L Martin, </a:t>
            </a:r>
            <a:r>
              <a:rPr i="1"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J. Phys. Chem. A</a:t>
            </a:r>
            <a:r>
              <a:rPr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2015</a:t>
            </a:r>
            <a:r>
              <a:rPr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119</a:t>
            </a:r>
            <a:r>
              <a:rPr lang="en-GB" sz="800">
                <a:solidFill>
                  <a:schemeClr val="accent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, 1701</a:t>
            </a:r>
            <a:endParaRPr/>
          </a:p>
        </p:txBody>
      </p:sp>
      <p:pic>
        <p:nvPicPr>
          <p:cNvPr id="146" name="Google Shape;146;p1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0200"/>
            <a:ext cx="4688525" cy="252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525" y="1841150"/>
            <a:ext cx="4318525" cy="2667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727800" y="5849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k(E) from </a:t>
            </a:r>
            <a:r>
              <a:rPr lang="en-GB">
                <a:solidFill>
                  <a:schemeClr val="accent5"/>
                </a:solidFill>
              </a:rPr>
              <a:t>RRKM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53" name="Google Shape;153;p1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150" y="1272550"/>
            <a:ext cx="6139500" cy="37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>
            <p:ph type="title"/>
          </p:nvPr>
        </p:nvSpPr>
        <p:spPr>
          <a:xfrm>
            <a:off x="629050" y="5927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directions</a:t>
            </a:r>
            <a:endParaRPr/>
          </a:p>
        </p:txBody>
      </p:sp>
      <p:sp>
        <p:nvSpPr>
          <p:cNvPr id="159" name="Google Shape;159;p19"/>
          <p:cNvSpPr txBox="1"/>
          <p:nvPr/>
        </p:nvSpPr>
        <p:spPr>
          <a:xfrm>
            <a:off x="200800" y="1255750"/>
            <a:ext cx="5657400" cy="3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Complete set of photochemical channels (</a:t>
            </a:r>
            <a:r>
              <a:rPr lang="en-GB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fill out matrix</a:t>
            </a: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Larger/more branched carbonyls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Identifying </a:t>
            </a:r>
            <a:r>
              <a:rPr lang="en-GB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common structural motifs </a:t>
            </a: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 large biogenic carbonyls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Collisional Energy Transfer (</a:t>
            </a:r>
            <a:r>
              <a:rPr lang="en-GB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1D minimisations</a:t>
            </a: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chemeClr val="accent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à la</a:t>
            </a: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Ahren Jasper)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Surface crossing competition in MultiWell (</a:t>
            </a:r>
            <a:r>
              <a:rPr lang="en-GB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Maggie’s SOC</a:t>
            </a: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Sensitivity analysis (to barrier height, etc.)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Structural photolysis relationships</a:t>
            </a: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MCM parameters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00" y="100675"/>
            <a:ext cx="7725425" cy="545966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>
            <p:ph idx="4294967295" type="title"/>
          </p:nvPr>
        </p:nvSpPr>
        <p:spPr>
          <a:xfrm>
            <a:off x="727800" y="46600"/>
            <a:ext cx="76884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‘Reaction Mechanism Matrix’</a:t>
            </a:r>
            <a:endParaRPr sz="2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Thank you!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